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1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8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8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9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66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39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3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30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91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10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CCC69B-868E-4688-88EF-9B170FD06137}" type="datetimeFigureOut">
              <a:rPr lang="th-TH" smtClean="0"/>
              <a:t>16/09/63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C93152-FA38-4EBD-8EE0-C5C965EF1B8C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9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7B2E1-645E-4089-870C-56A8D33ECC9F}"/>
              </a:ext>
            </a:extLst>
          </p:cNvPr>
          <p:cNvSpPr txBox="1"/>
          <p:nvPr/>
        </p:nvSpPr>
        <p:spPr>
          <a:xfrm>
            <a:off x="1764146" y="2669302"/>
            <a:ext cx="82942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อบรม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</a:t>
            </a:r>
          </a:p>
          <a:p>
            <a:pPr algn="ctr"/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กันยายน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ช่องทางการแพร่กระจายของ 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 (</a:t>
            </a:r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แฝงตัวมาในรูปแบบของ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Malvertising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โฆษณา)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นี้อาจจะมาในรูปแบบของโฆษณา ไม่ว่าจะเป็นโฆษณาที่ฝังมากับซอฟต์แวร์หรือตามหน้าเว็บไซต์ต่าง ๆ</a:t>
            </a:r>
          </a:p>
        </p:txBody>
      </p:sp>
      <p:pic>
        <p:nvPicPr>
          <p:cNvPr id="4098" name="Picture 2" descr="ปกป้องข้อมูลจาก Ransomware WannaCry ง่ายๆด้วย 123 Strategy | G-ABLE">
            <a:extLst>
              <a:ext uri="{FF2B5EF4-FFF2-40B4-BE49-F238E27FC236}">
                <a16:creationId xmlns:a16="http://schemas.microsoft.com/office/drawing/2014/main" id="{76FC546A-633C-4CF3-971F-BE7D1CD6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86" y="2816758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ข้อแนะนำในการป้องกันความเสียหายจากภัย </a:t>
            </a:r>
            <a:r>
              <a:rPr lang="en-US" sz="24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</a:t>
            </a:r>
            <a:endParaRPr lang="th-TH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60212-4462-4FC8-9A3C-03A1A79A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24" y="1787236"/>
            <a:ext cx="7185152" cy="45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4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7B2E1-645E-4089-870C-56A8D33ECC9F}"/>
              </a:ext>
            </a:extLst>
          </p:cNvPr>
          <p:cNvSpPr txBox="1"/>
          <p:nvPr/>
        </p:nvSpPr>
        <p:spPr>
          <a:xfrm>
            <a:off x="1764146" y="1487049"/>
            <a:ext cx="829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รหัสผ่าน (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Password)</a:t>
            </a:r>
          </a:p>
        </p:txBody>
      </p:sp>
      <p:pic>
        <p:nvPicPr>
          <p:cNvPr id="2" name="Picture 2" descr="มาตั้งรหัสผ่านให้ปลอดภัยกันเถอะ - bua_19ss_24">
            <a:extLst>
              <a:ext uri="{FF2B5EF4-FFF2-40B4-BE49-F238E27FC236}">
                <a16:creationId xmlns:a16="http://schemas.microsoft.com/office/drawing/2014/main" id="{B7F381D1-5B31-48D2-8973-5457110E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3" y="2124920"/>
            <a:ext cx="3251200" cy="21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4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รหัสผ่าน (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Password) </a:t>
            </a:r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คืออะไร 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หัสผ่านเป็นส่วนหนึ่งที่มีความสำคัญในการรักษาความปลอดภัยของบัญชีผู้ใช้งานหรือในระบบที่ต้องการความปลอดภัย ซึ่งรหัสผ่านถือเป็นสิ่งที่ใช้สำหรับยืนยันความถูกต้องของตัวบุคคลนั้นๆ การใช้งานรหัสผ่านจึงช่วยป้องกันความปลอดภัย การเข้าถึงข้อมูลโดยมิชอบนั้นได้ หากผู้ใช้งานไม่ให้ความสำคัญในการตั้งค่ารหัสผ่านก็จะทำให้ผู้ไม่หวังดีสามารถคาดเดารหัสผ่านและเข้าถึงข้อมูลของท่านได้อย่างง่ายดาย</a:t>
            </a:r>
          </a:p>
        </p:txBody>
      </p:sp>
      <p:pic>
        <p:nvPicPr>
          <p:cNvPr id="7170" name="Picture 2" descr="Password และ ชื่อของประธานาธิบดีสหรัฐฯ  หล่นจากอันดับความนิยมรหัสผ่านยอดแย่ที่สุด ประจำปี 2019 | techfeedthai">
            <a:extLst>
              <a:ext uri="{FF2B5EF4-FFF2-40B4-BE49-F238E27FC236}">
                <a16:creationId xmlns:a16="http://schemas.microsoft.com/office/drawing/2014/main" id="{CE660412-B892-40B3-AEB8-D67D5A2E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6" y="3429000"/>
            <a:ext cx="5209308" cy="27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6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คำแนะนำในการตั้งรหัสผ่าน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ควรมีความยาวอย่างน้อย 8 ตัวอักษรหรือมากกว่านั้น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ประกอบด้วยอักขระดังต่อไปนี้อย่างน้อย 2 ใน 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ตัวอักษร 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a-z, A-Z)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ตัวเลข (0-9)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เครื่องหมายหรืออักขระพิเศษ  (!@#$%^&amp;*()_+|~-=\`{}[]:”;'&lt;&gt;?,./)</a:t>
            </a:r>
          </a:p>
        </p:txBody>
      </p:sp>
      <p:pic>
        <p:nvPicPr>
          <p:cNvPr id="2050" name="Picture 2" descr="ตั้งพาสเวิร์ดยังไงให้ปลอดภัย">
            <a:extLst>
              <a:ext uri="{FF2B5EF4-FFF2-40B4-BE49-F238E27FC236}">
                <a16:creationId xmlns:a16="http://schemas.microsoft.com/office/drawing/2014/main" id="{A3644C1B-4692-4EC4-8C88-ADA6B46A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61" y="2230582"/>
            <a:ext cx="3416766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สิ่งที่ไม่ควรนำมาใช้เป็นรหัสผ่าน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ข้อมูลที่ใช้ในการระบุตัวตนทั่วไป อย่างเช่น ชื่อ นามสกุล เลขบัตรประจำตัวต่างๆ หรือวันเดือนปีเกิด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ข้อมูลการติดต่อ อย่างเช่น เบอร์โทรศัพท์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ชื่อบุคคลรอบข้างหรือสัตว์เลี้ยง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คำที่พบในพจนานุกรม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วิธีตั้งค่าไม่ให้บันทึกรหัสผ่านใน Chrome - สอน PHP สอนทำเว็บด้วย Joomla  ระบบ CRM บทความ Hosting">
            <a:extLst>
              <a:ext uri="{FF2B5EF4-FFF2-40B4-BE49-F238E27FC236}">
                <a16:creationId xmlns:a16="http://schemas.microsoft.com/office/drawing/2014/main" id="{FB515E7A-22A3-4C5B-9165-4A059A3E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79" y="2939752"/>
            <a:ext cx="3955350" cy="2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5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สิ่งที่ไม่ควรนำมาใช้เป็นรหัสผ่าน 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คำทั่วๆไปที่มีการสะกดจากหลังไปหน้า อย่างเช่น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 -&gt;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drowssap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admin -&gt;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nimda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root -&gt;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toor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ใช้รูปแบบตัวอักษรหรือตัวเลขที่เป็นที่นิยม อย่างเช่น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aaabbb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qwerty, 12345, 123321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ใช้รูปแบบการตั้งรหัสผ่านที่คล้ายคลึงกันในแต่ละบัญชี อย่างเช่น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secret1, 1secret, secret?, secret!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วิธีตั้งค่าไม่ให้บันทึกรหัสผ่านใน Chrome - สอน PHP สอนทำเว็บด้วย Joomla  ระบบ CRM บทความ Hosting">
            <a:extLst>
              <a:ext uri="{FF2B5EF4-FFF2-40B4-BE49-F238E27FC236}">
                <a16:creationId xmlns:a16="http://schemas.microsoft.com/office/drawing/2014/main" id="{290EF1B3-C90A-4790-83CB-9845237B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4" y="4290391"/>
            <a:ext cx="3029528" cy="20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3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ข้อควรปฎิบัติเพิ่มเติม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ในแต่ละบัญชีควรมีการตั้งรหัสผ่านที่แตกต่างกัน ไม่ควรใช้รหัสผ่านเดิม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หากแอพพลิเคชั่นหรือเว็บไซต์ใดมีการเปิดยืนยันตัวตนแบบ 2 ขั้นตอน ควรเปิดใช้งานในส่วนนี้ด้วย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เปลี่ยนรหัสผ่านทุกๆ 3-6 เดือน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ตรวจสอบการเข้าถึงบัญชีเป็นประจำ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ออกจากระบบทุกครั้งหลังใช้งาน</a:t>
            </a:r>
          </a:p>
        </p:txBody>
      </p:sp>
      <p:pic>
        <p:nvPicPr>
          <p:cNvPr id="5122" name="Picture 2" descr="Password ตั้งยังไงให้จำง่าย เดายาก - สวนดอกวาไรตี้ Suandok Variety">
            <a:extLst>
              <a:ext uri="{FF2B5EF4-FFF2-40B4-BE49-F238E27FC236}">
                <a16:creationId xmlns:a16="http://schemas.microsoft.com/office/drawing/2014/main" id="{115797AA-1A3C-4732-BD02-C20DC130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3311237"/>
            <a:ext cx="4734058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4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ข้อควรปฎิบัติเพิ่มเติม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ไม่ควรเลือกใช้งาน “จำรหัสผ่าน” 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me)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บนเว็บไซต์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ไม่ควรจดรหัสผ่านลงกระดาษหรือในไฟล์เอกสารที่ไม่มีการป้องกันการเข้าถึง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ไม่เปิดเผยรหัสผ่านให้ผู้อื่นรับทราบ ทั้งนี้ทางสำนักบริหารเทคโนโลยีสารสนเทศไม่มีนโยบายสอบถามรหัสผ่านจากผู้ใช้บริการทั้งทางโทรศัพท์หรืออีเมล</a:t>
            </a:r>
          </a:p>
        </p:txBody>
      </p:sp>
      <p:pic>
        <p:nvPicPr>
          <p:cNvPr id="6146" name="Picture 2" descr="จำง่าย...ก็แฮกง่าย - วิธีตั้งพาสเวิร์ดให้ปลอดภัย | Password">
            <a:extLst>
              <a:ext uri="{FF2B5EF4-FFF2-40B4-BE49-F238E27FC236}">
                <a16:creationId xmlns:a16="http://schemas.microsoft.com/office/drawing/2014/main" id="{A92FE6DF-1959-4F92-8883-759609B61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0" y="4047864"/>
            <a:ext cx="3639126" cy="20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 </a:t>
            </a:r>
            <a:r>
              <a:rPr lang="th-TH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คืออะไร?</a:t>
            </a:r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</a:t>
            </a:r>
            <a:endParaRPr lang="th-TH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2078182"/>
            <a:ext cx="10270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ให้บริการจัดเก็บ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directory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server(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เครือข่าย) เสมือนแหล่งรวบรวมรายชื่อ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User(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ผู้ใช้) รายชื่อทรัพยากรใน ไว้ด้วยกัน บัญชีผู้ใช้ไปยังรายชื่อเครื่องคอมพิวเตอร์ต่างๆที่ทำงานบนเครือข่าย(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server)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รายชื่อที่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folder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sever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โดยที่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จะมีฐานข้อมูลสำหรับจัดการ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Directory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5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ประโยชน์ของ </a:t>
            </a:r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</a:t>
            </a:r>
            <a:endParaRPr lang="th-TH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2078182"/>
            <a:ext cx="10270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ถ้าองค์กรที่มี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จำนวนมาก ๆ สามารถนำ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มาใช้งาน จะช่วยลดภาระค่าใช้จ่ายในการบริหารจัดการทรัพยากรของ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อีกทั้งยังเพิ่มความปลอดภัยให้กับระบบโดยรวมโดยที่ไม่ต้องซื้อเครื่องมือเพิ่มเติม นอกจากจะช่วยจัดการทรัพยากรในระบบแล้ว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ทำหน้าที่จัดเก็บข้อมูลเกี่ยวกับ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 เช่น ผู้ใช้ (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User),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(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Group)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คอมพิวเตอร์ (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Computer)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นโยบายรักษาความปลอดภัย (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Policy)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</a:t>
            </a:r>
            <a:r>
              <a:rPr lang="th-TH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กับความสำคัญต่อองค์กร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2078182"/>
            <a:ext cx="10270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 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ถือได้ว่าเป็นหัวใจในการบริหารจัดการทรัพยากรในเน็ตเวิร์กขององค์กรหลายๆ องค์กรในปัจจุบัน เนื่องจากมันทำหน้าที่เก็บข้อมูลของทรัพยากรต่างๆ ช่วยให้ง่ายต่อการค้นหา จัดการและบริหาร เช่น ข้อมูลของเครื่องคอมพิวเตอร์ในระบบ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Printer, Server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แชร์โฟลเดอร์ รายชื่อของ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รวมไปถึงสิทธิ์ในการใช้ทรัพยากรในองค์กรและคุณสมบัติของผู้ใช้งาน การบริหารจัดการทั้งหมดสามารถทำได้อย่างสะดวก โดยไม่จำเป็นต้องเดินไปเซตที่หน้าเครื่องคอมพิวเตอร์ของผู้ใช้งานทีละเครื่อง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ทำไมต้องมี ระบบ</a:t>
            </a:r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Directory </a:t>
            </a:r>
            <a:endParaRPr lang="th-TH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เนื่องด้วยพระราชบัญญัติว่าด้วยการกระทำผิดเกี่ยวกับคอมพิวเตอร์ พ.ศ. 25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</a:p>
          <a:p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ฉบับที่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endParaRPr lang="th-TH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มาตรา ๒๖</a:t>
            </a:r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ผู้ให้บริการต้องเก็บรักษาข้อมูลจราจรทางคอมพิวเตอร์ไว้ไม่น้อยกว่าเก้าสิบวัน</a:t>
            </a:r>
          </a:p>
          <a:p>
            <a:r>
              <a:rPr lang="th-TH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นับแต่วันที่ข้อมูลนั้นเข้าสู่ระบบคอมพิวเตอร์ แต่ในกรณีจําเป็น พนักงานเจ้าหน้าที่จะสั่งให้ผู้ให้บริการผู้ใดเก็บรักษาข้อมูลจราจรทางคอมพิวเตอร์ไว้เกินเก้าสิบวันแต่ไม่เกินสองปีเป็นกรณีพิเศษเฉพาะรายและเฉพาะคราวก็ได้</a:t>
            </a:r>
          </a:p>
          <a:p>
            <a:endParaRPr lang="th-TH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ผู้ให้บริการผู้ใดไม่ปฏิบัติตามมาตรานี้ ต้องระวางโทษปรับไม่เกินห้าแสนบาท</a:t>
            </a:r>
          </a:p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พระราชบัญญัติว่าด้วยการกระทาความผิดเกี่ยวก">
            <a:extLst>
              <a:ext uri="{FF2B5EF4-FFF2-40B4-BE49-F238E27FC236}">
                <a16:creationId xmlns:a16="http://schemas.microsoft.com/office/drawing/2014/main" id="{4A0A54CD-0517-44B8-8EDC-28A17675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22" y="12999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8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 ว่าด้วยการกระทำผิดเกี่ยวกับคอมพิวเตอร์ พ.ศ. 2550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“ข้อมูลจราจรทางคอมพิวเตอร์” 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หมายความว่า ข้อมูลเกี่ยวกับการติดต่อสื่อสารของระบบคอมพิวเตอร์ ซึ่งแสดงถึงแหล่งกำเนิด ต้นทาง ปลายทาง เส้นทาง เวลา วันที่ ปริมาณ ระยะเวลาชนิดของบริการ หรืออื่น ๆ ที่เกี่ยวข้องกับการติดต่อสื่อสารของระบบคอมพิวเตอร์นั้น</a:t>
            </a:r>
          </a:p>
          <a:p>
            <a:endParaRPr lang="th-TH" altLang="th-TH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**ผู้ให้บริการการเข้าถึงระบบเครือข่ายคอมพิวเตอร์ </a:t>
            </a:r>
          </a:p>
          <a:p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คือ ผู้ให้บริการเข้าถึงระบบเครือข่ายคอมพิวเตอร์สำหรับองค์กร เช่น หน่วยงานราชการ บริษัท หรือสถาบันการศึกษา</a:t>
            </a:r>
          </a:p>
          <a:p>
            <a:endParaRPr lang="th-TH" altLang="th-TH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th-TH" altLang="th-TH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*ที่มา </a:t>
            </a:r>
            <a:r>
              <a:rPr lang="en-US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คำอธิบาย พ.ร.บ. คอมพิวเตอร์ พ.ศ. 2550 โดย ไพบูลย์ อมรภิญโญเกียรติ</a:t>
            </a:r>
          </a:p>
          <a:p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	ในภาคผนวก ก. ประเภท ข. ข้อที่3</a:t>
            </a:r>
          </a:p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วงรี 1">
            <a:extLst>
              <a:ext uri="{FF2B5EF4-FFF2-40B4-BE49-F238E27FC236}">
                <a16:creationId xmlns:a16="http://schemas.microsoft.com/office/drawing/2014/main" id="{6286D395-7BC4-4855-AD22-2B38C179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49" y="2733964"/>
            <a:ext cx="10584295" cy="18195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h-TH" altLang="th-TH" sz="1800"/>
          </a:p>
        </p:txBody>
      </p:sp>
    </p:spTree>
    <p:extLst>
      <p:ext uri="{BB962C8B-B14F-4D97-AF65-F5344CB8AC3E}">
        <p14:creationId xmlns:p14="http://schemas.microsoft.com/office/powerpoint/2010/main" val="370675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7B2E1-645E-4089-870C-56A8D33ECC9F}"/>
              </a:ext>
            </a:extLst>
          </p:cNvPr>
          <p:cNvSpPr txBox="1"/>
          <p:nvPr/>
        </p:nvSpPr>
        <p:spPr>
          <a:xfrm>
            <a:off x="1764146" y="1487049"/>
            <a:ext cx="829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1026" name="Picture 2" descr="Double Extortion' Ransomware Attacks Spike | Threatpost">
            <a:extLst>
              <a:ext uri="{FF2B5EF4-FFF2-40B4-BE49-F238E27FC236}">
                <a16:creationId xmlns:a16="http://schemas.microsoft.com/office/drawing/2014/main" id="{B1723AFD-8CF1-4B6F-95B9-96EA0E31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10" y="2451676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2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 </a:t>
            </a:r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คืออะไร?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เป็นมัลแวร์ (</a:t>
            </a:r>
            <a:r>
              <a:rPr lang="en-US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Malware) </a:t>
            </a:r>
            <a:r>
              <a:rPr lang="th-TH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ประเภทหนึ่งที่มีลักษณะการทำงานที่แตกต่างกับมัลแวร์ประเภทอื่น ๆ คือไม่ได้ถูกออกแบบมาเพื่อขโมยข้อมูลของผู้ใช้งานแต่อย่างใด แต่จะทำการเข้ารหัสหรือล็อกไฟล์ ไม่ว่าจะเป็นไฟล์เอกสาร รูปภาพ วิดีโอ ผู้ใช้งานจะไม่สามารถเปิดไฟล์ใด ๆ ได้เลยหากไฟล์เหล่านั้นถูกเข้ารหัส ซึ่งการถูกเข้ารหัสก็หมายความว่าจะต้องใช้คีย์ในการปลดล็อคเพื่อกู้ข้อมูลคืนมา ผู้ใช้งานจะต้องทำการจ่ายเงินตามข้อความ “เรียกค่าไถ่” ที่ปรากฏ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ansomware คืออะไร?">
            <a:extLst>
              <a:ext uri="{FF2B5EF4-FFF2-40B4-BE49-F238E27FC236}">
                <a16:creationId xmlns:a16="http://schemas.microsoft.com/office/drawing/2014/main" id="{3B597D40-0ABB-4948-9162-55164C5F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7" y="3514435"/>
            <a:ext cx="6218206" cy="25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1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87A3A-5F6B-43FA-B3EB-6B1E4E4F2E10}"/>
              </a:ext>
            </a:extLst>
          </p:cNvPr>
          <p:cNvSpPr txBox="1"/>
          <p:nvPr/>
        </p:nvSpPr>
        <p:spPr>
          <a:xfrm>
            <a:off x="1154545" y="1136073"/>
            <a:ext cx="10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ช่องทางการแพร่กระจายของ 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</a:t>
            </a:r>
            <a:endParaRPr lang="th-TH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DEEE-8C86-41BB-9E53-53FFAF048124}"/>
              </a:ext>
            </a:extLst>
          </p:cNvPr>
          <p:cNvSpPr txBox="1"/>
          <p:nvPr/>
        </p:nvSpPr>
        <p:spPr>
          <a:xfrm>
            <a:off x="1219200" y="1801095"/>
            <a:ext cx="102708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เบื้องต้นผู้ไม่หวังดีจะใช้วิธีการผ่านช่องทางประมาน </a:t>
            </a:r>
            <a:r>
              <a:rPr lang="en-US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ช่องทาง ดังนี้</a:t>
            </a:r>
          </a:p>
          <a:p>
            <a:endParaRPr lang="th-TH" alt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แฝงมาในรูปแบบเอกสารแนบทางอีเมล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ในกรณีส่วนใหญ่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Ransomware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จะมาในรูปแบบเอกสารแนบทางอีเมล โดยอีเมลผู้ส่งก็มักจะเป็นผู้ให้บริการที่เรารู้จักกันดี เช่น ธนาคาร และจะใช้หัวข้อหรือประโยคขึ้นต้นที่ดูน่าเชื่อถืออย่าง “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Dear Valued Customer”, “Undelivered Mail Returned to Sender”, “Invitation to connect on LinkedIn.”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 ประเภทของไฟล์แนบที่เห็นก็จะเป็น “.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doc”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“.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ผู้ใช้อาจจะคิดว่าเป็นไฟล์เอกสาร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ธรรมดา แต่เมื่อตรวจสอบชื่อไฟล์เต็ม ๆ ก็จะเห็นนามสกุล .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ซ่อนอยู่ เช่น “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Paper.doc.exe”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แต่ผู้ใช้จะเห็นเฉพาะ “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Paper.doc”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และทำให้เข้าใจผิดว่าเป็นไฟล์ที่ไม่เป็นอันตราย</a:t>
            </a:r>
          </a:p>
          <a:p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0F2DAE-5CAC-4182-834F-810249B1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15" y="4671836"/>
            <a:ext cx="2160062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092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1158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นายสุรวัฒน์  ฐานสโร</dc:creator>
  <cp:lastModifiedBy>นายสุรวัฒน์  ฐานสโร</cp:lastModifiedBy>
  <cp:revision>26</cp:revision>
  <dcterms:created xsi:type="dcterms:W3CDTF">2020-09-09T12:29:57Z</dcterms:created>
  <dcterms:modified xsi:type="dcterms:W3CDTF">2020-09-16T09:04:25Z</dcterms:modified>
</cp:coreProperties>
</file>